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1" r:id="rId9"/>
    <p:sldId id="258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5651500" y="3141663"/>
            <a:ext cx="3744913" cy="374332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5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7938"/>
            <a:ext cx="9048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/>
          <a:lstStyle>
            <a:lvl1pPr algn="l">
              <a:defRPr sz="4800" cap="all" baseline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5254352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061DF4-6B17-415A-96A2-F7A89BBF5C26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5653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56C0-8D43-4079-B531-DD6B0D4FF5EF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265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328592"/>
          </a:xfrm>
        </p:spPr>
        <p:txBody>
          <a:bodyPr vert="eaVert" anchor="b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3285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5E9DA-B955-4964-A235-B43DE7963E5B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461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6544B8-CFE9-47A5-B641-028967F69698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315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712043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2563" indent="-182563">
              <a:buFont typeface="Wingdings" pitchFamily="2" charset="2"/>
              <a:buChar char="u"/>
              <a:defRPr sz="2400"/>
            </a:lvl1pPr>
            <a:lvl2pPr marL="457200" indent="-182563">
              <a:buFont typeface="Wingdings" pitchFamily="2" charset="2"/>
              <a:buChar char="n"/>
              <a:defRPr sz="2000"/>
            </a:lvl2pPr>
            <a:lvl3pPr marL="730250" indent="-182563">
              <a:buFont typeface="Wingdings" pitchFamily="2" charset="2"/>
              <a:buChar char="n"/>
              <a:defRPr sz="1800"/>
            </a:lvl3pPr>
            <a:lvl4pPr marL="1004888" indent="-182563">
              <a:buFont typeface="Wingdings" pitchFamily="2" charset="2"/>
              <a:buChar char="n"/>
              <a:defRPr sz="1600"/>
            </a:lvl4pPr>
            <a:lvl5pPr marL="1187450" indent="-136525">
              <a:buFont typeface="Wingdings" pitchFamily="2" charset="2"/>
              <a:buChar char="n"/>
              <a:defRPr sz="1400">
                <a:latin typeface="+mn-ea"/>
                <a:ea typeface="+mn-ea"/>
              </a:defRPr>
            </a:lvl5pPr>
            <a:lvl6pPr marL="1371600" indent="-182880">
              <a:buFont typeface="Wingdings" pitchFamily="2" charset="2"/>
              <a:buChar char="l"/>
              <a:defRPr sz="1200">
                <a:latin typeface="+mn-ea"/>
                <a:ea typeface="+mn-ea"/>
              </a:defRPr>
            </a:lvl6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81822-5108-4199-9366-627F12F9A8BE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3168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altLang="zh-CN" sz="1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D45251-4804-4985-952A-1E830C8839A7}" type="datetime1">
              <a:rPr lang="en-US" altLang="zh-CN" smtClean="0"/>
              <a:pPr>
                <a:defRPr/>
              </a:pPr>
              <a:t>11/7/2012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zh-CN" sz="16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85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3389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3389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794F0-9EB3-414A-8462-13EED496EA4D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825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4572000" y="1052513"/>
            <a:ext cx="0" cy="53482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3931920" cy="46168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0512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4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772816"/>
            <a:ext cx="3931920" cy="46168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25C2C12-3EF7-4BA3-800B-292F533E7F84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1990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431A7-802A-4668-A50A-613A7754AD22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7413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45029-411D-4F63-897A-B114ACC86482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9813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>
            <a:off x="2774950" y="1052513"/>
            <a:ext cx="0" cy="531812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1200"/>
            <a:ext cx="2139696" cy="1441696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051200"/>
            <a:ext cx="5715000" cy="53194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636912"/>
            <a:ext cx="2139696" cy="37372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DE8CB8-79C5-49E1-BB2B-1269D1A98FEB}" type="datetime1">
              <a:rPr lang="zh-CN" altLang="en-US"/>
              <a:pPr>
                <a:defRPr/>
              </a:pPr>
              <a:t>2012/11/7</a:t>
            </a:fld>
            <a:endParaRPr lang="zh-CN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4524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120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2626" y="1051200"/>
            <a:ext cx="5673830" cy="5285669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2139696" cy="39555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BAE7E-39CA-4DAF-87B9-6E7D5803087F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298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-26988"/>
            <a:ext cx="9144000" cy="9810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438" y="6453188"/>
            <a:ext cx="2390775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6544B8-CFE9-47A5-B641-028967F69698}" type="datetime1">
              <a:rPr lang="zh-CN" altLang="en-US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213" y="6453188"/>
            <a:ext cx="5832475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1" r:id="rId2"/>
    <p:sldLayoutId id="2147483819" r:id="rId3"/>
    <p:sldLayoutId id="2147483812" r:id="rId4"/>
    <p:sldLayoutId id="2147483820" r:id="rId5"/>
    <p:sldLayoutId id="2147483813" r:id="rId6"/>
    <p:sldLayoutId id="2147483814" r:id="rId7"/>
    <p:sldLayoutId id="2147483821" r:id="rId8"/>
    <p:sldLayoutId id="2147483815" r:id="rId9"/>
    <p:sldLayoutId id="2147483816" r:id="rId10"/>
    <p:sldLayoutId id="2147483817" r:id="rId11"/>
    <p:sldLayoutId id="2147483822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 spc="-1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u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" pitchFamily="2" charset="2"/>
        <a:buChar char="n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nblogs.com/cloudseawang/archive/2008/12/10/1351726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混合绘制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061DF4-6B17-415A-96A2-F7A89BBF5C26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5634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相关工作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  <p:pic>
        <p:nvPicPr>
          <p:cNvPr id="1025" name="Picture 1" descr="C:\Users\vag\AppData\Roaming\Tencent\Users\125681394\QQ\WinTemp\RichOle\K2D`_]9CUQ2UTXZKH@5CR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80729"/>
            <a:ext cx="5646789" cy="587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107504" y="5517232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IMPROVED ALGORITHMS FOR VOLUME RENDERING AND MESH PROCESSING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vag\AppData\Roaming\Tencent\Users\125681394\QQ\WinTemp\RichOle\]{S)5IDIM}84NA]KP~K[3R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4228984" cy="239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039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相关工作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  <p:pic>
        <p:nvPicPr>
          <p:cNvPr id="2049" name="Picture 1" descr="C:\Users\vag\AppData\Roaming\Tencent\Users\125681394\QQ\WinTemp\RichOle\)[M2CY5N55%R6P$TDLXH@]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029" y="3452037"/>
            <a:ext cx="3419475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769640" y="980728"/>
            <a:ext cx="7115175" cy="2505075"/>
            <a:chOff x="769640" y="922544"/>
            <a:chExt cx="7115175" cy="2505075"/>
          </a:xfrm>
        </p:grpSpPr>
        <p:pic>
          <p:nvPicPr>
            <p:cNvPr id="2050" name="Picture 2" descr="C:\Users\vag\AppData\Roaming\Tencent\Users\125681394\QQ\WinTemp\RichOle\@CC4K7`CWNCE3$B0%O}LR2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922544"/>
              <a:ext cx="4752975" cy="2505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vag\AppData\Roaming\Tencent\Users\125681394\QQ\WinTemp\RichOle\CBW(1{%F[WACYE]XGV)9XP4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40" y="922544"/>
              <a:ext cx="2362200" cy="2457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2" name="Picture 4" descr="C:\Users\vag\AppData\Roaming\Tencent\Users\125681394\QQ\WinTemp\RichOle\}@[KCY2_KMIVVZN`6F{UI1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452839"/>
            <a:ext cx="3376811" cy="336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55877" y="4509120"/>
            <a:ext cx="2286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Hardware-Accelerated Volume And </a:t>
            </a:r>
            <a:r>
              <a:rPr lang="en-US" altLang="zh-CN" dirty="0" err="1">
                <a:solidFill>
                  <a:srgbClr val="FF0000"/>
                </a:solidFill>
              </a:rPr>
              <a:t>Isosurface</a:t>
            </a:r>
            <a:r>
              <a:rPr lang="en-US" altLang="zh-CN" dirty="0">
                <a:solidFill>
                  <a:srgbClr val="FF0000"/>
                </a:solidFill>
              </a:rPr>
              <a:t> Rendering Based On Cell-Projection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196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Depth peeling for transparent objects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  <p:pic>
        <p:nvPicPr>
          <p:cNvPr id="3073" name="Picture 1" descr="C:\Users\vag\AppData\Roaming\Tencent\Users\125681394\QQ\WinTemp\RichOle\4N]H]3$9_EQ)3S1KY9YBR%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4" y="980728"/>
            <a:ext cx="4704668" cy="347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vag\AppData\Roaming\Tencent\Users\125681394\QQ\WinTemp\RichOle\(ZR9V~@4DI`G7(81YK}U_U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42" y="2996952"/>
            <a:ext cx="4379958" cy="384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205238" y="5764831"/>
            <a:ext cx="4412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Interactive Order-Independent Transparency 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69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解决方案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三个绘制阶段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Stage1: </a:t>
            </a:r>
            <a:r>
              <a:rPr lang="zh-CN" altLang="en-US" dirty="0" smtClean="0"/>
              <a:t>实心物体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地形地貌，</a:t>
            </a:r>
            <a:r>
              <a:rPr lang="zh-CN" altLang="en-US" dirty="0" smtClean="0"/>
              <a:t>标注等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Stage2: </a:t>
            </a:r>
            <a:r>
              <a:rPr lang="zh-CN" altLang="en-US" dirty="0" smtClean="0"/>
              <a:t>半透明物体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等值线，等值面，</a:t>
            </a:r>
            <a:r>
              <a:rPr lang="zh-CN" altLang="en-US" dirty="0" smtClean="0"/>
              <a:t>箭头等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Stage3: </a:t>
            </a:r>
            <a:r>
              <a:rPr lang="zh-CN" altLang="en-US" dirty="0" smtClean="0"/>
              <a:t>体绘制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5768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解决方案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923928" y="1437432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FBO_0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1547664" y="1437432"/>
            <a:ext cx="1584176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实心物体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1547664" y="3469763"/>
            <a:ext cx="1584176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半透明</a:t>
            </a:r>
            <a:endParaRPr lang="en-US" altLang="zh-CN" dirty="0"/>
          </a:p>
          <a:p>
            <a:pPr algn="ctr"/>
            <a:r>
              <a:rPr lang="zh-CN" altLang="en-US" dirty="0"/>
              <a:t>物体</a:t>
            </a:r>
          </a:p>
        </p:txBody>
      </p:sp>
      <p:sp>
        <p:nvSpPr>
          <p:cNvPr id="9" name="矩形 8"/>
          <p:cNvSpPr/>
          <p:nvPr/>
        </p:nvSpPr>
        <p:spPr>
          <a:xfrm>
            <a:off x="3923928" y="2636912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FBO_1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924011" y="3469763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FBO_2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924094" y="4293096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FBO_3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1587518" y="5446547"/>
            <a:ext cx="1584176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体数据</a:t>
            </a:r>
          </a:p>
        </p:txBody>
      </p:sp>
      <p:sp>
        <p:nvSpPr>
          <p:cNvPr id="13" name="矩形 12"/>
          <p:cNvSpPr/>
          <p:nvPr/>
        </p:nvSpPr>
        <p:spPr>
          <a:xfrm>
            <a:off x="4759093" y="5446547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FBO_3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164288" y="5445224"/>
            <a:ext cx="1152128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Frame</a:t>
            </a:r>
          </a:p>
          <a:p>
            <a:pPr algn="ctr"/>
            <a:r>
              <a:rPr lang="en-US" altLang="zh-CN" dirty="0" smtClean="0"/>
              <a:t>buffer</a:t>
            </a:r>
            <a:endParaRPr lang="zh-CN" altLang="en-US" dirty="0"/>
          </a:p>
        </p:txBody>
      </p:sp>
      <p:cxnSp>
        <p:nvCxnSpPr>
          <p:cNvPr id="16" name="直接箭头连接符 15"/>
          <p:cNvCxnSpPr>
            <a:stCxn id="7" idx="6"/>
            <a:endCxn id="6" idx="1"/>
          </p:cNvCxnSpPr>
          <p:nvPr/>
        </p:nvCxnSpPr>
        <p:spPr>
          <a:xfrm>
            <a:off x="3131840" y="172546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8" idx="6"/>
            <a:endCxn id="9" idx="1"/>
          </p:cNvCxnSpPr>
          <p:nvPr/>
        </p:nvCxnSpPr>
        <p:spPr>
          <a:xfrm flipV="1">
            <a:off x="3131840" y="2924944"/>
            <a:ext cx="792088" cy="832851"/>
          </a:xfrm>
          <a:prstGeom prst="line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8" idx="6"/>
            <a:endCxn id="10" idx="1"/>
          </p:cNvCxnSpPr>
          <p:nvPr/>
        </p:nvCxnSpPr>
        <p:spPr>
          <a:xfrm>
            <a:off x="3131840" y="3757795"/>
            <a:ext cx="79217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8" idx="6"/>
            <a:endCxn id="11" idx="1"/>
          </p:cNvCxnSpPr>
          <p:nvPr/>
        </p:nvCxnSpPr>
        <p:spPr>
          <a:xfrm>
            <a:off x="3131840" y="3757795"/>
            <a:ext cx="792254" cy="8233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肘形连接符 25"/>
          <p:cNvCxnSpPr>
            <a:stCxn id="6" idx="3"/>
            <a:endCxn id="13" idx="0"/>
          </p:cNvCxnSpPr>
          <p:nvPr/>
        </p:nvCxnSpPr>
        <p:spPr>
          <a:xfrm>
            <a:off x="5076056" y="1725464"/>
            <a:ext cx="259101" cy="372108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肘形连接符 27"/>
          <p:cNvCxnSpPr>
            <a:stCxn id="9" idx="3"/>
            <a:endCxn id="13" idx="0"/>
          </p:cNvCxnSpPr>
          <p:nvPr/>
        </p:nvCxnSpPr>
        <p:spPr>
          <a:xfrm>
            <a:off x="5076056" y="2924944"/>
            <a:ext cx="259101" cy="252160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肘形连接符 29"/>
          <p:cNvCxnSpPr>
            <a:stCxn id="10" idx="3"/>
            <a:endCxn id="13" idx="0"/>
          </p:cNvCxnSpPr>
          <p:nvPr/>
        </p:nvCxnSpPr>
        <p:spPr>
          <a:xfrm>
            <a:off x="5076139" y="3757795"/>
            <a:ext cx="259018" cy="168875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肘形连接符 31"/>
          <p:cNvCxnSpPr>
            <a:stCxn id="11" idx="3"/>
            <a:endCxn id="13" idx="0"/>
          </p:cNvCxnSpPr>
          <p:nvPr/>
        </p:nvCxnSpPr>
        <p:spPr>
          <a:xfrm>
            <a:off x="5076222" y="4581128"/>
            <a:ext cx="258935" cy="86541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12" idx="6"/>
            <a:endCxn id="13" idx="1"/>
          </p:cNvCxnSpPr>
          <p:nvPr/>
        </p:nvCxnSpPr>
        <p:spPr>
          <a:xfrm>
            <a:off x="3171694" y="5734579"/>
            <a:ext cx="158739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13" idx="3"/>
            <a:endCxn id="14" idx="1"/>
          </p:cNvCxnSpPr>
          <p:nvPr/>
        </p:nvCxnSpPr>
        <p:spPr>
          <a:xfrm flipV="1">
            <a:off x="5911221" y="5733256"/>
            <a:ext cx="1253067" cy="13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72914" y="1540798"/>
            <a:ext cx="81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Stage1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72914" y="3573129"/>
            <a:ext cx="81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Stage2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72914" y="5549913"/>
            <a:ext cx="81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Stage3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22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解决方案</a:t>
            </a:r>
            <a:r>
              <a:rPr lang="en-US" altLang="zh-CN" dirty="0" smtClean="0"/>
              <a:t>-</a:t>
            </a:r>
            <a:r>
              <a:rPr lang="zh-CN" altLang="en-US" dirty="0" smtClean="0"/>
              <a:t>核心技术分析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  <p:pic>
        <p:nvPicPr>
          <p:cNvPr id="1026" name="Picture 2" descr="http://www.deviantart.com/download/147746082/Eye_side_view_by_LadyKyl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77" y="2120460"/>
            <a:ext cx="1886681" cy="20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3594871" y="2284139"/>
            <a:ext cx="2603946" cy="2596589"/>
            <a:chOff x="6106888" y="1541047"/>
            <a:chExt cx="2603946" cy="2596589"/>
          </a:xfrm>
        </p:grpSpPr>
        <p:sp>
          <p:nvSpPr>
            <p:cNvPr id="99" name="矩形 98"/>
            <p:cNvSpPr/>
            <p:nvPr/>
          </p:nvSpPr>
          <p:spPr>
            <a:xfrm>
              <a:off x="6108141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6323644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6542409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101"/>
            <p:cNvSpPr/>
            <p:nvPr/>
          </p:nvSpPr>
          <p:spPr>
            <a:xfrm>
              <a:off x="6757912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6975846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7191349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7410114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7625617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7843786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8059289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8278054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矩形 109"/>
            <p:cNvSpPr/>
            <p:nvPr/>
          </p:nvSpPr>
          <p:spPr>
            <a:xfrm>
              <a:off x="8493557" y="2840929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6108141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6323644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6542409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矩形 114"/>
            <p:cNvSpPr/>
            <p:nvPr/>
          </p:nvSpPr>
          <p:spPr>
            <a:xfrm>
              <a:off x="6757912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矩形 115"/>
            <p:cNvSpPr/>
            <p:nvPr/>
          </p:nvSpPr>
          <p:spPr>
            <a:xfrm>
              <a:off x="6975846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7191349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7410114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7625617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矩形 119"/>
            <p:cNvSpPr/>
            <p:nvPr/>
          </p:nvSpPr>
          <p:spPr>
            <a:xfrm>
              <a:off x="7843786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矩形 120"/>
            <p:cNvSpPr/>
            <p:nvPr/>
          </p:nvSpPr>
          <p:spPr>
            <a:xfrm>
              <a:off x="8059289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>
              <a:off x="8278054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矩形 122"/>
            <p:cNvSpPr/>
            <p:nvPr/>
          </p:nvSpPr>
          <p:spPr>
            <a:xfrm>
              <a:off x="8493557" y="3056953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6109394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>
              <a:off x="6324897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矩形 126"/>
            <p:cNvSpPr/>
            <p:nvPr/>
          </p:nvSpPr>
          <p:spPr>
            <a:xfrm>
              <a:off x="6543662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6759165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6977099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7192602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7411367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7626870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7845039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8060542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8279307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8494810" y="327297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6109394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6324897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6543662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6759165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6977099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7192602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7411367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7626870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7845039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8060542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8279307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8494810" y="348900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6109394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6324897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6543662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6759165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6977099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7192602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7411367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7626870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7845039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8060542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8279307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8494810" y="370558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6109394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6324897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6543662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6759165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6977099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7192602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7411367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7626870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7845039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8060542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8279307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8494810" y="392161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106888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322391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541156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756659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974593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190096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408861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7624364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7842533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058036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8276801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492304" y="1541047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6106888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6322391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6541156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6756659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974593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7190096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408861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7624364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7842533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8058036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8276801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8492304" y="1757071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6106888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6322391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6541156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6756659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6974593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7190096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7408861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7624364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7842533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8058036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8276801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8492304" y="197365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6106888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6322391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6541156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6756659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6974593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7190096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7408861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7624364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7842533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8058036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8276801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8492304" y="218968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6108141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6323644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6542409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6757912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6975846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>
              <a:off x="7191349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>
              <a:off x="7410114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7625617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7843786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8059289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8278054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>
              <a:off x="8493557" y="2408318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6" name="矩形 85"/>
            <p:cNvSpPr/>
            <p:nvPr/>
          </p:nvSpPr>
          <p:spPr>
            <a:xfrm>
              <a:off x="6108141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6323644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6542409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6757912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6975846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7191349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7410114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7625617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7843786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8059289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8278054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8493557" y="2624342"/>
              <a:ext cx="21602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24" name="任意多边形 1023"/>
          <p:cNvSpPr/>
          <p:nvPr/>
        </p:nvSpPr>
        <p:spPr>
          <a:xfrm>
            <a:off x="4134065" y="2914876"/>
            <a:ext cx="525026" cy="1301750"/>
          </a:xfrm>
          <a:custGeom>
            <a:avLst/>
            <a:gdLst>
              <a:gd name="connsiteX0" fmla="*/ 525026 w 525026"/>
              <a:gd name="connsiteY0" fmla="*/ 0 h 1301750"/>
              <a:gd name="connsiteX1" fmla="*/ 334526 w 525026"/>
              <a:gd name="connsiteY1" fmla="*/ 196850 h 1301750"/>
              <a:gd name="connsiteX2" fmla="*/ 131326 w 525026"/>
              <a:gd name="connsiteY2" fmla="*/ 304800 h 1301750"/>
              <a:gd name="connsiteX3" fmla="*/ 4326 w 525026"/>
              <a:gd name="connsiteY3" fmla="*/ 425450 h 1301750"/>
              <a:gd name="connsiteX4" fmla="*/ 36076 w 525026"/>
              <a:gd name="connsiteY4" fmla="*/ 666750 h 1301750"/>
              <a:gd name="connsiteX5" fmla="*/ 99576 w 525026"/>
              <a:gd name="connsiteY5" fmla="*/ 838200 h 1301750"/>
              <a:gd name="connsiteX6" fmla="*/ 315476 w 525026"/>
              <a:gd name="connsiteY6" fmla="*/ 939800 h 1301750"/>
              <a:gd name="connsiteX7" fmla="*/ 455176 w 525026"/>
              <a:gd name="connsiteY7" fmla="*/ 1085850 h 1301750"/>
              <a:gd name="connsiteX8" fmla="*/ 448826 w 525026"/>
              <a:gd name="connsiteY8" fmla="*/ 1301750 h 130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5026" h="1301750">
                <a:moveTo>
                  <a:pt x="525026" y="0"/>
                </a:moveTo>
                <a:cubicBezTo>
                  <a:pt x="462584" y="73025"/>
                  <a:pt x="400143" y="146050"/>
                  <a:pt x="334526" y="196850"/>
                </a:cubicBezTo>
                <a:cubicBezTo>
                  <a:pt x="268909" y="247650"/>
                  <a:pt x="186359" y="266700"/>
                  <a:pt x="131326" y="304800"/>
                </a:cubicBezTo>
                <a:cubicBezTo>
                  <a:pt x="76293" y="342900"/>
                  <a:pt x="20201" y="365125"/>
                  <a:pt x="4326" y="425450"/>
                </a:cubicBezTo>
                <a:cubicBezTo>
                  <a:pt x="-11549" y="485775"/>
                  <a:pt x="20201" y="597958"/>
                  <a:pt x="36076" y="666750"/>
                </a:cubicBezTo>
                <a:cubicBezTo>
                  <a:pt x="51951" y="735542"/>
                  <a:pt x="53009" y="792692"/>
                  <a:pt x="99576" y="838200"/>
                </a:cubicBezTo>
                <a:cubicBezTo>
                  <a:pt x="146143" y="883708"/>
                  <a:pt x="256209" y="898525"/>
                  <a:pt x="315476" y="939800"/>
                </a:cubicBezTo>
                <a:cubicBezTo>
                  <a:pt x="374743" y="981075"/>
                  <a:pt x="432951" y="1025525"/>
                  <a:pt x="455176" y="1085850"/>
                </a:cubicBezTo>
                <a:cubicBezTo>
                  <a:pt x="477401" y="1146175"/>
                  <a:pt x="463113" y="1223962"/>
                  <a:pt x="448826" y="1301750"/>
                </a:cubicBezTo>
              </a:path>
            </a:pathLst>
          </a:custGeom>
          <a:ln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7" name="任意多边形 1026"/>
          <p:cNvSpPr/>
          <p:nvPr/>
        </p:nvSpPr>
        <p:spPr>
          <a:xfrm>
            <a:off x="5389000" y="2273526"/>
            <a:ext cx="603322" cy="2617817"/>
          </a:xfrm>
          <a:custGeom>
            <a:avLst/>
            <a:gdLst>
              <a:gd name="connsiteX0" fmla="*/ 559141 w 603322"/>
              <a:gd name="connsiteY0" fmla="*/ 0 h 2617817"/>
              <a:gd name="connsiteX1" fmla="*/ 362291 w 603322"/>
              <a:gd name="connsiteY1" fmla="*/ 215900 h 2617817"/>
              <a:gd name="connsiteX2" fmla="*/ 222591 w 603322"/>
              <a:gd name="connsiteY2" fmla="*/ 431800 h 2617817"/>
              <a:gd name="connsiteX3" fmla="*/ 152741 w 603322"/>
              <a:gd name="connsiteY3" fmla="*/ 584200 h 2617817"/>
              <a:gd name="connsiteX4" fmla="*/ 57491 w 603322"/>
              <a:gd name="connsiteY4" fmla="*/ 844550 h 2617817"/>
              <a:gd name="connsiteX5" fmla="*/ 341 w 603322"/>
              <a:gd name="connsiteY5" fmla="*/ 1270000 h 2617817"/>
              <a:gd name="connsiteX6" fmla="*/ 82891 w 603322"/>
              <a:gd name="connsiteY6" fmla="*/ 1695450 h 2617817"/>
              <a:gd name="connsiteX7" fmla="*/ 267041 w 603322"/>
              <a:gd name="connsiteY7" fmla="*/ 2165350 h 2617817"/>
              <a:gd name="connsiteX8" fmla="*/ 571841 w 603322"/>
              <a:gd name="connsiteY8" fmla="*/ 2578100 h 2617817"/>
              <a:gd name="connsiteX9" fmla="*/ 578191 w 603322"/>
              <a:gd name="connsiteY9" fmla="*/ 2578100 h 2617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3322" h="2617817">
                <a:moveTo>
                  <a:pt x="559141" y="0"/>
                </a:moveTo>
                <a:cubicBezTo>
                  <a:pt x="488762" y="71966"/>
                  <a:pt x="418383" y="143933"/>
                  <a:pt x="362291" y="215900"/>
                </a:cubicBezTo>
                <a:cubicBezTo>
                  <a:pt x="306199" y="287867"/>
                  <a:pt x="257516" y="370417"/>
                  <a:pt x="222591" y="431800"/>
                </a:cubicBezTo>
                <a:cubicBezTo>
                  <a:pt x="187666" y="493183"/>
                  <a:pt x="180258" y="515408"/>
                  <a:pt x="152741" y="584200"/>
                </a:cubicBezTo>
                <a:cubicBezTo>
                  <a:pt x="125224" y="652992"/>
                  <a:pt x="82891" y="730250"/>
                  <a:pt x="57491" y="844550"/>
                </a:cubicBezTo>
                <a:cubicBezTo>
                  <a:pt x="32091" y="958850"/>
                  <a:pt x="-3892" y="1128183"/>
                  <a:pt x="341" y="1270000"/>
                </a:cubicBezTo>
                <a:cubicBezTo>
                  <a:pt x="4574" y="1411817"/>
                  <a:pt x="38441" y="1546225"/>
                  <a:pt x="82891" y="1695450"/>
                </a:cubicBezTo>
                <a:cubicBezTo>
                  <a:pt x="127341" y="1844675"/>
                  <a:pt x="185549" y="2018242"/>
                  <a:pt x="267041" y="2165350"/>
                </a:cubicBezTo>
                <a:cubicBezTo>
                  <a:pt x="348533" y="2312458"/>
                  <a:pt x="519983" y="2509308"/>
                  <a:pt x="571841" y="2578100"/>
                </a:cubicBezTo>
                <a:cubicBezTo>
                  <a:pt x="623699" y="2646892"/>
                  <a:pt x="600945" y="2612496"/>
                  <a:pt x="578191" y="2578100"/>
                </a:cubicBezTo>
              </a:path>
            </a:pathLst>
          </a:cu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任意多边形 1029"/>
          <p:cNvSpPr/>
          <p:nvPr/>
        </p:nvSpPr>
        <p:spPr>
          <a:xfrm>
            <a:off x="4902673" y="2679926"/>
            <a:ext cx="287490" cy="1854200"/>
          </a:xfrm>
          <a:custGeom>
            <a:avLst/>
            <a:gdLst>
              <a:gd name="connsiteX0" fmla="*/ 141440 w 287490"/>
              <a:gd name="connsiteY0" fmla="*/ 0 h 1854200"/>
              <a:gd name="connsiteX1" fmla="*/ 8090 w 287490"/>
              <a:gd name="connsiteY1" fmla="*/ 463550 h 1854200"/>
              <a:gd name="connsiteX2" fmla="*/ 160490 w 287490"/>
              <a:gd name="connsiteY2" fmla="*/ 908050 h 1854200"/>
              <a:gd name="connsiteX3" fmla="*/ 1740 w 287490"/>
              <a:gd name="connsiteY3" fmla="*/ 1320800 h 1854200"/>
              <a:gd name="connsiteX4" fmla="*/ 287490 w 287490"/>
              <a:gd name="connsiteY4" fmla="*/ 1854200 h 185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490" h="1854200">
                <a:moveTo>
                  <a:pt x="141440" y="0"/>
                </a:moveTo>
                <a:cubicBezTo>
                  <a:pt x="73177" y="156104"/>
                  <a:pt x="4915" y="312208"/>
                  <a:pt x="8090" y="463550"/>
                </a:cubicBezTo>
                <a:cubicBezTo>
                  <a:pt x="11265" y="614892"/>
                  <a:pt x="161548" y="765175"/>
                  <a:pt x="160490" y="908050"/>
                </a:cubicBezTo>
                <a:cubicBezTo>
                  <a:pt x="159432" y="1050925"/>
                  <a:pt x="-19427" y="1163108"/>
                  <a:pt x="1740" y="1320800"/>
                </a:cubicBezTo>
                <a:cubicBezTo>
                  <a:pt x="22907" y="1478492"/>
                  <a:pt x="155198" y="1666346"/>
                  <a:pt x="287490" y="1854200"/>
                </a:cubicBezTo>
              </a:path>
            </a:pathLst>
          </a:custGeom>
          <a:ln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2" name="直接箭头连接符 1031"/>
          <p:cNvCxnSpPr/>
          <p:nvPr/>
        </p:nvCxnSpPr>
        <p:spPr>
          <a:xfrm>
            <a:off x="2149803" y="3452145"/>
            <a:ext cx="144141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3" name="矩形 162"/>
          <p:cNvSpPr/>
          <p:nvPr/>
        </p:nvSpPr>
        <p:spPr>
          <a:xfrm>
            <a:off x="3595978" y="3367997"/>
            <a:ext cx="216024" cy="2160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矩形 175"/>
          <p:cNvSpPr/>
          <p:nvPr/>
        </p:nvSpPr>
        <p:spPr>
          <a:xfrm>
            <a:off x="3811481" y="3367997"/>
            <a:ext cx="216024" cy="2160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矩形 176"/>
          <p:cNvSpPr/>
          <p:nvPr/>
        </p:nvSpPr>
        <p:spPr>
          <a:xfrm>
            <a:off x="4030246" y="3367997"/>
            <a:ext cx="216024" cy="2160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7" name="TextBox 1056"/>
          <p:cNvSpPr txBox="1"/>
          <p:nvPr/>
        </p:nvSpPr>
        <p:spPr>
          <a:xfrm>
            <a:off x="2340717" y="349799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光线</a:t>
            </a:r>
          </a:p>
        </p:txBody>
      </p:sp>
      <p:sp>
        <p:nvSpPr>
          <p:cNvPr id="178" name="矩形 177"/>
          <p:cNvSpPr/>
          <p:nvPr/>
        </p:nvSpPr>
        <p:spPr>
          <a:xfrm>
            <a:off x="4246069" y="3366764"/>
            <a:ext cx="216024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4464003" y="3366764"/>
            <a:ext cx="216024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矩形 179"/>
          <p:cNvSpPr/>
          <p:nvPr/>
        </p:nvSpPr>
        <p:spPr>
          <a:xfrm>
            <a:off x="4679506" y="3366764"/>
            <a:ext cx="216024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矩形 180"/>
          <p:cNvSpPr/>
          <p:nvPr/>
        </p:nvSpPr>
        <p:spPr>
          <a:xfrm>
            <a:off x="4898271" y="3366764"/>
            <a:ext cx="216024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>
            <a:off x="5116998" y="3366410"/>
            <a:ext cx="216024" cy="2160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矩形 182"/>
          <p:cNvSpPr/>
          <p:nvPr/>
        </p:nvSpPr>
        <p:spPr>
          <a:xfrm>
            <a:off x="5335167" y="3366410"/>
            <a:ext cx="216024" cy="2160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622753" y="490175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实心物体</a:t>
            </a:r>
            <a:endParaRPr lang="zh-CN" alt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09037" y="493223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半透明物体</a:t>
            </a:r>
            <a:endParaRPr lang="zh-CN" altLang="en-US" sz="1200" dirty="0"/>
          </a:p>
        </p:txBody>
      </p:sp>
      <p:cxnSp>
        <p:nvCxnSpPr>
          <p:cNvPr id="193" name="直接箭头连接符 192"/>
          <p:cNvCxnSpPr>
            <a:stCxn id="1040" idx="6"/>
            <a:endCxn id="201" idx="2"/>
          </p:cNvCxnSpPr>
          <p:nvPr/>
        </p:nvCxnSpPr>
        <p:spPr>
          <a:xfrm>
            <a:off x="4182183" y="3450556"/>
            <a:ext cx="80053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6" name="直接箭头连接符 1035"/>
          <p:cNvCxnSpPr>
            <a:endCxn id="1040" idx="2"/>
          </p:cNvCxnSpPr>
          <p:nvPr/>
        </p:nvCxnSpPr>
        <p:spPr>
          <a:xfrm flipV="1">
            <a:off x="3591216" y="3450556"/>
            <a:ext cx="496099" cy="15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0" name="椭圆 1039"/>
          <p:cNvSpPr/>
          <p:nvPr/>
        </p:nvSpPr>
        <p:spPr>
          <a:xfrm>
            <a:off x="4087315" y="3403122"/>
            <a:ext cx="94868" cy="94868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6" name="直接箭头连接符 195"/>
          <p:cNvCxnSpPr>
            <a:stCxn id="201" idx="6"/>
          </p:cNvCxnSpPr>
          <p:nvPr/>
        </p:nvCxnSpPr>
        <p:spPr>
          <a:xfrm>
            <a:off x="5077584" y="3450556"/>
            <a:ext cx="273050" cy="15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1" name="椭圆 200"/>
          <p:cNvSpPr/>
          <p:nvPr/>
        </p:nvSpPr>
        <p:spPr>
          <a:xfrm>
            <a:off x="4982716" y="3403122"/>
            <a:ext cx="94868" cy="94868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椭圆 183"/>
          <p:cNvSpPr/>
          <p:nvPr/>
        </p:nvSpPr>
        <p:spPr>
          <a:xfrm>
            <a:off x="5351180" y="3405402"/>
            <a:ext cx="94868" cy="94868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33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" grpId="0" animBg="1"/>
      <p:bldP spid="1027" grpId="0" animBg="1"/>
      <p:bldP spid="1030" grpId="0" animBg="1"/>
      <p:bldP spid="163" grpId="0" animBg="1"/>
      <p:bldP spid="176" grpId="0" animBg="1"/>
      <p:bldP spid="177" grpId="0" animBg="1"/>
      <p:bldP spid="1057" grpId="0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8" grpId="0"/>
      <p:bldP spid="9" grpId="0"/>
      <p:bldP spid="1040" grpId="0" animBg="1"/>
      <p:bldP spid="201" grpId="0" animBg="1"/>
      <p:bldP spid="1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Resources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Depth peeling introduction</a:t>
            </a:r>
          </a:p>
          <a:p>
            <a:pPr lvl="1"/>
            <a:r>
              <a:rPr lang="en-US" altLang="zh-CN" dirty="0">
                <a:hlinkClick r:id="rId2"/>
              </a:rPr>
              <a:t>http://</a:t>
            </a:r>
            <a:r>
              <a:rPr lang="en-US" altLang="zh-CN" dirty="0" smtClean="0">
                <a:hlinkClick r:id="rId2"/>
              </a:rPr>
              <a:t>www.cnblogs.com/cloudseawang/archive/2008/12/10/1351726.html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3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Thanks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2012/11/7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304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_PPT_Template_20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透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VAG_PPT_Template_2010</Template>
  <TotalTime>105</TotalTime>
  <Words>177</Words>
  <Application>Microsoft Office PowerPoint</Application>
  <PresentationFormat>全屏显示(4:3)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VAG_PPT_Template_2010</vt:lpstr>
      <vt:lpstr>混合绘制</vt:lpstr>
      <vt:lpstr>相关工作</vt:lpstr>
      <vt:lpstr>相关工作</vt:lpstr>
      <vt:lpstr>Depth peeling for transparent objects</vt:lpstr>
      <vt:lpstr>解决方案</vt:lpstr>
      <vt:lpstr>解决方案</vt:lpstr>
      <vt:lpstr>解决方案-核心技术分析</vt:lpstr>
      <vt:lpstr>Resources</vt:lpstr>
      <vt:lpstr>Thanks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混合绘制</dc:title>
  <dc:creator>Haidong Chen</dc:creator>
  <cp:lastModifiedBy>Haidong Chen</cp:lastModifiedBy>
  <cp:revision>21</cp:revision>
  <dcterms:created xsi:type="dcterms:W3CDTF">2012-11-06T11:34:46Z</dcterms:created>
  <dcterms:modified xsi:type="dcterms:W3CDTF">2012-11-07T15:00:33Z</dcterms:modified>
</cp:coreProperties>
</file>